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4" r:id="rId5"/>
    <p:sldId id="265" r:id="rId6"/>
    <p:sldId id="260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4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0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4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0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0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2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7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8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5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8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D800-6823-43A6-A705-AB863290F845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6C19D-8216-4D9E-8A2D-A82DEEFE0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00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full/10.1177/1750635220917692#bibr73-175063522091769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sagepub.com/doi/full/10.1177/1750635220917692#bibr75-175063522091769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A3F8E0-E0F9-D244-DCC9-FDFAB9AAE039}"/>
              </a:ext>
            </a:extLst>
          </p:cNvPr>
          <p:cNvSpPr txBox="1"/>
          <p:nvPr/>
        </p:nvSpPr>
        <p:spPr>
          <a:xfrm>
            <a:off x="2665379" y="2752768"/>
            <a:ext cx="1083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44EF2-0040-DEB9-470F-68CFC3F314A5}"/>
              </a:ext>
            </a:extLst>
          </p:cNvPr>
          <p:cNvSpPr txBox="1"/>
          <p:nvPr/>
        </p:nvSpPr>
        <p:spPr>
          <a:xfrm>
            <a:off x="3531140" y="2845101"/>
            <a:ext cx="819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735B66-79F1-9B92-344D-65A0D9FF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595" y="340468"/>
            <a:ext cx="2838450" cy="452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BC7791-790C-EF94-AAEE-10E09DB4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09" y="2296401"/>
            <a:ext cx="5115916" cy="4241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BC86B7-29AB-9F2B-D942-E4F055FBE1BE}"/>
              </a:ext>
            </a:extLst>
          </p:cNvPr>
          <p:cNvSpPr txBox="1"/>
          <p:nvPr/>
        </p:nvSpPr>
        <p:spPr>
          <a:xfrm>
            <a:off x="512064" y="2036064"/>
            <a:ext cx="3655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Chris Paterson</a:t>
            </a:r>
          </a:p>
          <a:p>
            <a:r>
              <a:rPr lang="en-GB" dirty="0"/>
              <a:t>School of Media and Communication</a:t>
            </a:r>
          </a:p>
          <a:p>
            <a:r>
              <a:rPr lang="en-GB" dirty="0"/>
              <a:t>University of Leeds</a:t>
            </a:r>
          </a:p>
        </p:txBody>
      </p:sp>
    </p:spTree>
    <p:extLst>
      <p:ext uri="{BB962C8B-B14F-4D97-AF65-F5344CB8AC3E}">
        <p14:creationId xmlns:p14="http://schemas.microsoft.com/office/powerpoint/2010/main" val="208213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A84F-07E4-AFB4-36CF-3FE14FC3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to maintain asymmetrical advantage in global media coverage: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D84D8-C2C1-4F50-1379-8EC5A0C36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ensure media organizations face high degrees of scrutiny of their reporting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censorship and restrictions can be imposed on journalists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access to sources can be granted and rescinded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broadcasting facilities and journalists may be targeted by the belligerents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selectively collaborate with media organizations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  <a:p>
            <a:pPr marL="1371600" lvl="3" indent="0">
              <a:buNone/>
            </a:pPr>
            <a:r>
              <a:rPr lang="en-GB" sz="1000" dirty="0"/>
              <a:t>From: Tasseron, M. and Lawson, B.T., 2022. Legitimizing military action through statistics and discourse in the 2014 IDF assault on Gaza. Media, War &amp; Conflict, 15(2)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96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B484-206A-B6E7-34F9-F4F84043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D43E49-D5CE-AD91-67FA-D88F10521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2512" y="3072606"/>
            <a:ext cx="2466975" cy="185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0DB7D9-7CC7-DDFD-C446-5D956C62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70" y="1406076"/>
            <a:ext cx="2195348" cy="3269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FEC68-F280-E248-684C-B2CBF8DFD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329" y="2002221"/>
            <a:ext cx="2405049" cy="39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9A54-8FAE-FFA5-C786-E810D186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404171-5D43-86CF-BE4A-AFCD4F8D0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3610928" cy="2704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227ED-A252-CD5A-79A3-AC120CEFFE95}"/>
              </a:ext>
            </a:extLst>
          </p:cNvPr>
          <p:cNvSpPr txBox="1"/>
          <p:nvPr/>
        </p:nvSpPr>
        <p:spPr>
          <a:xfrm>
            <a:off x="481289" y="3969502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sng" dirty="0">
                <a:effectLst/>
                <a:latin typeface="Open Sans" panose="020B0606030504020204" pitchFamily="34" charset="0"/>
              </a:rPr>
              <a:t>Discursive asymmetry 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		(Tasseron and Lawson, 2022)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Open Sans" panose="020B0606030504020204" pitchFamily="34" charset="0"/>
              </a:rPr>
              <a:t>“Most attacks have so far been from the air, hitting some 1200 targets in the territory” (</a:t>
            </a:r>
            <a:r>
              <a:rPr lang="en-GB" b="0" i="0" u="sng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Rabinovitch, 2014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Open Sans" panose="020B0606030504020204" pitchFamily="34" charset="0"/>
              </a:rPr>
              <a:t>“More than 200 rockets have been launched at Israel from the Gaza Strip, the military said” (</a:t>
            </a:r>
            <a:r>
              <a:rPr lang="en-GB" b="0" i="0" u="sng" dirty="0"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Reuters, 2014b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2DC9-A77F-CDA9-5A4B-49223C57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532EF0D-6F4F-1CA2-CB23-136F36377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556218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359CF-E8B7-6D71-8AF9-17DBCFEC51D0}"/>
              </a:ext>
            </a:extLst>
          </p:cNvPr>
          <p:cNvSpPr txBox="1"/>
          <p:nvPr/>
        </p:nvSpPr>
        <p:spPr>
          <a:xfrm>
            <a:off x="763579" y="6254849"/>
            <a:ext cx="61334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https://www.chathamhouse.org/publications/the-world-today/2003-12/reporting-conflict-aiming-stop-story</a:t>
            </a:r>
          </a:p>
        </p:txBody>
      </p:sp>
    </p:spTree>
    <p:extLst>
      <p:ext uri="{BB962C8B-B14F-4D97-AF65-F5344CB8AC3E}">
        <p14:creationId xmlns:p14="http://schemas.microsoft.com/office/powerpoint/2010/main" val="146343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62FA-56A7-BD6A-2472-5FB36842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F8BF80-D2C7-3EAA-6E26-70900C57E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166" y="365125"/>
            <a:ext cx="4393721" cy="2778810"/>
          </a:xfrm>
        </p:spPr>
      </p:pic>
      <p:pic>
        <p:nvPicPr>
          <p:cNvPr id="1026" name="Picture 2" descr="The One Percent Doctrine">
            <a:extLst>
              <a:ext uri="{FF2B5EF4-FFF2-40B4-BE49-F238E27FC236}">
                <a16:creationId xmlns:a16="http://schemas.microsoft.com/office/drawing/2014/main" id="{1CA1E355-DC8D-F587-9A16-654C49B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1" y="1286174"/>
            <a:ext cx="2859764" cy="43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97247-24F2-5B7E-BABE-197EFF5A845E}"/>
              </a:ext>
            </a:extLst>
          </p:cNvPr>
          <p:cNvSpPr txBox="1"/>
          <p:nvPr/>
        </p:nvSpPr>
        <p:spPr>
          <a:xfrm>
            <a:off x="5798374" y="4435296"/>
            <a:ext cx="5832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dirty="0">
                <a:effectLst/>
                <a:latin typeface="Libre Baskerville" panose="020F0502020204030204" pitchFamily="2" charset="0"/>
              </a:rPr>
              <a:t>“</a:t>
            </a:r>
            <a:r>
              <a:rPr lang="en-GB" b="0" i="1" dirty="0">
                <a:effectLst/>
                <a:latin typeface="Libre Baskerville" panose="020F0502020204030204" pitchFamily="2" charset="0"/>
              </a:rPr>
              <a:t>My sources are clear that that was done on purpose, </a:t>
            </a:r>
          </a:p>
          <a:p>
            <a:r>
              <a:rPr lang="en-GB" b="0" i="1" dirty="0">
                <a:effectLst/>
                <a:latin typeface="Libre Baskerville" panose="020F0502020204030204" pitchFamily="2" charset="0"/>
              </a:rPr>
              <a:t>precisely to send a message to Al Jazeera, </a:t>
            </a:r>
          </a:p>
          <a:p>
            <a:r>
              <a:rPr lang="en-GB" b="0" i="1" dirty="0">
                <a:effectLst/>
                <a:latin typeface="Libre Baskerville" panose="020F0502020204030204" pitchFamily="2" charset="0"/>
              </a:rPr>
              <a:t>and essentially a message was sent… </a:t>
            </a:r>
          </a:p>
          <a:p>
            <a:r>
              <a:rPr lang="en-GB" b="0" i="1" dirty="0">
                <a:effectLst/>
                <a:latin typeface="Libre Baskerville" panose="020F0502020204030204" pitchFamily="2" charset="0"/>
              </a:rPr>
              <a:t>There was great anger at Al Jazeera.”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7140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D9BFFB-FD22-D25B-4BED-90DC1933791E}"/>
              </a:ext>
            </a:extLst>
          </p:cNvPr>
          <p:cNvSpPr txBox="1"/>
          <p:nvPr/>
        </p:nvSpPr>
        <p:spPr>
          <a:xfrm>
            <a:off x="1486789" y="2233267"/>
            <a:ext cx="46092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concern about safety in the first Gulf war</a:t>
            </a:r>
          </a:p>
          <a:p>
            <a:endParaRPr lang="en-GB" dirty="0"/>
          </a:p>
          <a:p>
            <a:r>
              <a:rPr lang="en-GB" dirty="0"/>
              <a:t>initiatives to work with the military</a:t>
            </a:r>
          </a:p>
          <a:p>
            <a:endParaRPr lang="en-GB" dirty="0"/>
          </a:p>
          <a:p>
            <a:r>
              <a:rPr lang="en-GB" dirty="0"/>
              <a:t>Army ‘interns’ at NPR and CNN satellite desk</a:t>
            </a:r>
          </a:p>
          <a:p>
            <a:endParaRPr lang="en-GB" dirty="0"/>
          </a:p>
          <a:p>
            <a:r>
              <a:rPr lang="en-GB" dirty="0"/>
              <a:t>missiles hitting media operations </a:t>
            </a:r>
          </a:p>
          <a:p>
            <a:endParaRPr lang="en-GB" dirty="0"/>
          </a:p>
          <a:p>
            <a:r>
              <a:rPr lang="en-GB" dirty="0"/>
              <a:t>			</a:t>
            </a:r>
            <a:r>
              <a:rPr lang="en-GB" sz="1200" dirty="0"/>
              <a:t>Paterson, “War Reporters”</a:t>
            </a:r>
            <a:endParaRPr lang="en-GB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A38CFD9-55F1-AECA-11C4-E9CC15788DC7}"/>
              </a:ext>
            </a:extLst>
          </p:cNvPr>
          <p:cNvSpPr/>
          <p:nvPr/>
        </p:nvSpPr>
        <p:spPr>
          <a:xfrm>
            <a:off x="2990115" y="2540794"/>
            <a:ext cx="484632" cy="3075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723080E-AC7C-8E51-3F46-F52E5C7A07CE}"/>
              </a:ext>
            </a:extLst>
          </p:cNvPr>
          <p:cNvSpPr/>
          <p:nvPr/>
        </p:nvSpPr>
        <p:spPr>
          <a:xfrm>
            <a:off x="2988514" y="3066216"/>
            <a:ext cx="484632" cy="3075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8638121-F9F1-7322-0752-5B6804DE3FBB}"/>
              </a:ext>
            </a:extLst>
          </p:cNvPr>
          <p:cNvSpPr/>
          <p:nvPr/>
        </p:nvSpPr>
        <p:spPr>
          <a:xfrm rot="10800000" flipV="1">
            <a:off x="2988514" y="3702152"/>
            <a:ext cx="484632" cy="3075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73AA3-669D-BBC8-A863-DE9D861D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462" y="2337429"/>
            <a:ext cx="3706470" cy="31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C40F-CEF4-4265-CA5E-215BFEAF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67D3D9-C7AF-C9F0-CDE6-D46F90DAF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15" y="94101"/>
            <a:ext cx="4283336" cy="6607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5AF79-FE11-6635-E5CA-659BA968F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3" b="1566"/>
          <a:stretch/>
        </p:blipFill>
        <p:spPr>
          <a:xfrm>
            <a:off x="4080848" y="49835"/>
            <a:ext cx="4411399" cy="671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9D21C-2AF6-8FAD-C641-37C91A5DD0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35"/>
          <a:stretch/>
        </p:blipFill>
        <p:spPr>
          <a:xfrm>
            <a:off x="7848949" y="49835"/>
            <a:ext cx="4148149" cy="54204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F44D8C-05B7-DE34-2852-957FA4EBF900}"/>
              </a:ext>
            </a:extLst>
          </p:cNvPr>
          <p:cNvSpPr txBox="1"/>
          <p:nvPr/>
        </p:nvSpPr>
        <p:spPr>
          <a:xfrm>
            <a:off x="8658885" y="6055045"/>
            <a:ext cx="2508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IFJ, 10 June, 2024</a:t>
            </a:r>
          </a:p>
          <a:p>
            <a:r>
              <a:rPr lang="en-GB" sz="1400" dirty="0"/>
              <a:t>https://www.ifj.org/war-in-gaza</a:t>
            </a:r>
          </a:p>
        </p:txBody>
      </p:sp>
    </p:spTree>
    <p:extLst>
      <p:ext uri="{BB962C8B-B14F-4D97-AF65-F5344CB8AC3E}">
        <p14:creationId xmlns:p14="http://schemas.microsoft.com/office/powerpoint/2010/main" val="315888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5F70-3649-0E47-FBAC-6F33D390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A7F599-214C-AC9D-C17B-435096DAA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731" y="3495605"/>
            <a:ext cx="2219635" cy="28483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543C4-AC7B-C4B9-EDF7-BF723740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064" y="2266545"/>
            <a:ext cx="4737679" cy="4591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FD144-EC6F-164E-6314-6420F063F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03" y="3429000"/>
            <a:ext cx="4255330" cy="3297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1C2ED1-94BD-B0FB-0C08-CB0BD1F2F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07" y="264001"/>
            <a:ext cx="5364341" cy="28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16452</TotalTime>
  <Words>265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Libre Baskerville</vt:lpstr>
      <vt:lpstr>Open Sans</vt:lpstr>
      <vt:lpstr>Office Theme</vt:lpstr>
      <vt:lpstr>PowerPoint Presentation</vt:lpstr>
      <vt:lpstr>to maintain asymmetrical advantage in global media coverage: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Paterson</dc:creator>
  <cp:lastModifiedBy>Chris Paterson</cp:lastModifiedBy>
  <cp:revision>3</cp:revision>
  <dcterms:created xsi:type="dcterms:W3CDTF">2024-05-30T08:04:52Z</dcterms:created>
  <dcterms:modified xsi:type="dcterms:W3CDTF">2024-06-12T12:22:38Z</dcterms:modified>
</cp:coreProperties>
</file>